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8" r:id="rId3"/>
    <p:sldId id="274" r:id="rId4"/>
    <p:sldId id="259" r:id="rId5"/>
    <p:sldId id="260" r:id="rId6"/>
    <p:sldId id="261" r:id="rId7"/>
    <p:sldId id="262" r:id="rId8"/>
    <p:sldId id="263" r:id="rId9"/>
    <p:sldId id="280" r:id="rId10"/>
    <p:sldId id="264" r:id="rId11"/>
    <p:sldId id="265" r:id="rId12"/>
    <p:sldId id="268" r:id="rId13"/>
    <p:sldId id="269" r:id="rId14"/>
    <p:sldId id="276" r:id="rId15"/>
    <p:sldId id="271" r:id="rId16"/>
    <p:sldId id="275" r:id="rId17"/>
    <p:sldId id="272" r:id="rId18"/>
    <p:sldId id="273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257" autoAdjust="0"/>
    <p:restoredTop sz="94660"/>
  </p:normalViewPr>
  <p:slideViewPr>
    <p:cSldViewPr>
      <p:cViewPr>
        <p:scale>
          <a:sx n="118" d="100"/>
          <a:sy n="118" d="100"/>
        </p:scale>
        <p:origin x="48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5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92E7A-454F-4748-BC43-C78EACA1EBF2}" type="datetimeFigureOut">
              <a:rPr lang="ru-RU" smtClean="0"/>
              <a:pPr/>
              <a:t>11.09.2015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A8649-E8C4-44F8-949D-4CE173FD99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0" y="4267200"/>
            <a:ext cx="6324600" cy="160020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Курский государственный университет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81000" y="5562600"/>
            <a:ext cx="8077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F:\Выборка\Fsd_fish_m.tif"/>
          <p:cNvPicPr/>
          <p:nvPr/>
        </p:nvPicPr>
        <p:blipFill>
          <a:blip r:embed="rId2" cstate="print"/>
          <a:srcRect b="10000"/>
          <a:stretch>
            <a:fillRect/>
          </a:stretch>
        </p:blipFill>
        <p:spPr bwMode="auto">
          <a:xfrm>
            <a:off x="1600200" y="152400"/>
            <a:ext cx="6324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66800" y="5867400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Инновационные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IT-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</a:t>
            </a:r>
          </a:p>
        </p:txBody>
      </p:sp>
      <p:pic>
        <p:nvPicPr>
          <p:cNvPr id="8" name="Содержимое 3" descr="кг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"/>
            <a:ext cx="197695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УИР КГУ 0385\AppData\Local\Microsoft\Windows\INetCache\Content.Word\DSC03624.jpg"/>
          <p:cNvPicPr/>
          <p:nvPr/>
        </p:nvPicPr>
        <p:blipFill>
          <a:blip r:embed="rId2" cstate="print"/>
          <a:srcRect l="30005"/>
          <a:stretch>
            <a:fillRect/>
          </a:stretch>
        </p:blipFill>
        <p:spPr bwMode="auto">
          <a:xfrm>
            <a:off x="3048000" y="1828800"/>
            <a:ext cx="3224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12" name="Рисунок 11" descr="C:\Users\УИР КГУ 0385\AppData\Local\Microsoft\Windows\INetCache\Content.Word\DSC036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5867400" cy="1524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Создание экспозиции электронной и вычислительной техники</a:t>
            </a:r>
          </a:p>
        </p:txBody>
      </p:sp>
      <p:pic>
        <p:nvPicPr>
          <p:cNvPr id="5" name="Содержимое 3" descr="кгу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2400"/>
            <a:ext cx="1355271" cy="172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obmen\черкашин1.jpg"/>
          <p:cNvPicPr>
            <a:picLocks noChangeAspect="1" noChangeArrowheads="1"/>
          </p:cNvPicPr>
          <p:nvPr/>
        </p:nvPicPr>
        <p:blipFill>
          <a:blip r:embed="rId5"/>
          <a:srcRect l="30841" t="12606" r="31309" b="11755"/>
          <a:stretch>
            <a:fillRect/>
          </a:stretch>
        </p:blipFill>
        <p:spPr bwMode="auto">
          <a:xfrm>
            <a:off x="304800" y="1905000"/>
            <a:ext cx="1981200" cy="2641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04800" y="4611231"/>
            <a:ext cx="1981200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Черкашин Евгений </a:t>
            </a:r>
            <a:r>
              <a:rPr lang="ru-RU" sz="2000" b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студент 4 курса, 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направление: 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«Прикладная математика и информатика»</a:t>
            </a:r>
            <a:r>
              <a:rPr lang="ru-RU" sz="2000" b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 smtClean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1800" y="4876800"/>
            <a:ext cx="5867400" cy="20151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Залы музея: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 История информатики и вычислительной техники. Великие творцы  информатики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 Комплектующие ЭВМ. Устройства компьютерных коммуникаций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 Компьютерные музеи мира </a:t>
            </a:r>
            <a:endParaRPr lang="ru-RU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2" name="AutoShape 2" descr="https://apf.mail.ru/cgi-bin/readmsg/DSC03624.JPG?id=14338735180000000555%3B0%3B2&amp;x-email=kurator57%40mail.ru&amp;exif=1&amp;bs=3325494&amp;bl=3609136&amp;ct=image%2Fjpeg&amp;cn=DSC03624.JPG&amp;cte=binary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6400800" cy="12192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Магнитный интерактивный парковочный радар</a:t>
            </a:r>
          </a:p>
        </p:txBody>
      </p:sp>
      <p:pic>
        <p:nvPicPr>
          <p:cNvPr id="4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1355271" cy="172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4611231"/>
            <a:ext cx="213360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" algn="ctr"/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Коптев Андрей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студент 4 курса факультета физики, математики, информатики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590800" y="4343400"/>
            <a:ext cx="6248400" cy="2514600"/>
            <a:chOff x="5624278" y="1126222"/>
            <a:chExt cx="6578234" cy="2616101"/>
          </a:xfrm>
        </p:grpSpPr>
        <p:sp>
          <p:nvSpPr>
            <p:cNvPr id="14" name="TextBox 13"/>
            <p:cNvSpPr txBox="1"/>
            <p:nvPr/>
          </p:nvSpPr>
          <p:spPr>
            <a:xfrm>
              <a:off x="5634448" y="1126222"/>
              <a:ext cx="6568064" cy="233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Комплектация системы состоит из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</a:t>
              </a:r>
            </a:p>
            <a:p>
              <a:pPr algn="just"/>
              <a:r>
                <a:rPr lang="ru-RU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</a:t>
              </a:r>
              <a:r>
                <a:rPr lang="ru-RU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ru-RU" sz="2000" b="1" dirty="0" smtClean="0">
                  <a:solidFill>
                    <a:schemeClr val="l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Электромагнитный датчик</a:t>
              </a:r>
            </a:p>
            <a:p>
              <a:pPr marL="457200" indent="-457200" algn="r"/>
              <a:endPara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 algn="just"/>
              <a:r>
                <a:rPr lang="ru-RU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ru-RU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Устройство </a:t>
              </a:r>
              <a:r>
                <a:rPr lang="ru-RU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обработки </a:t>
              </a:r>
              <a:r>
                <a:rPr lang="ru-RU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информации</a:t>
              </a:r>
            </a:p>
            <a:p>
              <a:pPr marL="457200" indent="-457200" algn="r"/>
              <a:endPara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 algn="r"/>
              <a:r>
                <a:rPr lang="ru-RU" sz="2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– </a:t>
              </a:r>
              <a:r>
                <a:rPr lang="ru-RU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Устройство вывода информации (дисплей) 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825" t="77172" r="46720" b="7153"/>
            <a:stretch/>
          </p:blipFill>
          <p:spPr>
            <a:xfrm>
              <a:off x="5784722" y="3010802"/>
              <a:ext cx="1107819" cy="73152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447" t="73468" r="29433" b="7639"/>
            <a:stretch/>
          </p:blipFill>
          <p:spPr>
            <a:xfrm>
              <a:off x="5864944" y="1443325"/>
              <a:ext cx="767706" cy="87276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020" t="73384" r="14906" b="7023"/>
            <a:stretch/>
          </p:blipFill>
          <p:spPr>
            <a:xfrm rot="5400000">
              <a:off x="6057058" y="1882579"/>
              <a:ext cx="557080" cy="1422640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3352800" y="1600200"/>
            <a:ext cx="4953000" cy="2819400"/>
            <a:chOff x="0" y="1390563"/>
            <a:chExt cx="6171702" cy="4666969"/>
          </a:xfrm>
        </p:grpSpPr>
        <p:grpSp>
          <p:nvGrpSpPr>
            <p:cNvPr id="19" name="Группа 23"/>
            <p:cNvGrpSpPr/>
            <p:nvPr/>
          </p:nvGrpSpPr>
          <p:grpSpPr>
            <a:xfrm>
              <a:off x="0" y="1390563"/>
              <a:ext cx="6171702" cy="4666969"/>
              <a:chOff x="0" y="1390563"/>
              <a:chExt cx="6171702" cy="4666969"/>
            </a:xfrm>
          </p:grpSpPr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843" r="13629"/>
              <a:stretch/>
            </p:blipFill>
            <p:spPr>
              <a:xfrm>
                <a:off x="0" y="1390563"/>
                <a:ext cx="6171702" cy="4666969"/>
              </a:xfrm>
              <a:prstGeom prst="rect">
                <a:avLst/>
              </a:prstGeom>
            </p:spPr>
          </p:pic>
          <p:cxnSp>
            <p:nvCxnSpPr>
              <p:cNvPr id="25" name="Прямая со стрелкой 24"/>
              <p:cNvCxnSpPr/>
              <p:nvPr/>
            </p:nvCxnSpPr>
            <p:spPr>
              <a:xfrm flipH="1" flipV="1">
                <a:off x="1454727" y="4073236"/>
                <a:ext cx="1169978" cy="989215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/>
              <p:cNvCxnSpPr/>
              <p:nvPr/>
            </p:nvCxnSpPr>
            <p:spPr>
              <a:xfrm flipH="1" flipV="1">
                <a:off x="1421476" y="2143735"/>
                <a:ext cx="1596044" cy="286052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 flipH="1" flipV="1">
                <a:off x="3794234" y="3545803"/>
                <a:ext cx="1853153" cy="12984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 стрелкой 27"/>
              <p:cNvCxnSpPr/>
              <p:nvPr/>
            </p:nvCxnSpPr>
            <p:spPr>
              <a:xfrm flipH="1" flipV="1">
                <a:off x="5583122" y="3951890"/>
                <a:ext cx="223728" cy="8723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/>
              <p:cNvCxnSpPr/>
              <p:nvPr/>
            </p:nvCxnSpPr>
            <p:spPr>
              <a:xfrm flipH="1" flipV="1">
                <a:off x="3794234" y="2241599"/>
                <a:ext cx="2024438" cy="26333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 стрелкой 19"/>
            <p:cNvCxnSpPr/>
            <p:nvPr/>
          </p:nvCxnSpPr>
          <p:spPr>
            <a:xfrm flipH="1" flipV="1">
              <a:off x="3914409" y="4617318"/>
              <a:ext cx="367048" cy="31655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H="1" flipV="1">
              <a:off x="4541156" y="4195039"/>
              <a:ext cx="16645" cy="64923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V="1">
              <a:off x="4893184" y="2824364"/>
              <a:ext cx="192514" cy="209914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H="1" flipV="1">
              <a:off x="2323599" y="2824364"/>
              <a:ext cx="2059215" cy="201991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/>
          <a:srcRect l="35951" t="16372" r="26014" b="50286"/>
          <a:stretch/>
        </p:blipFill>
        <p:spPr>
          <a:xfrm>
            <a:off x="228600" y="1981200"/>
            <a:ext cx="1981200" cy="259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5791200"/>
            <a:ext cx="6019800" cy="9144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Технология вычисления объема тела по двум его проекциям и углу между ними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05000"/>
            <a:ext cx="2133600" cy="305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2400" y="4419600"/>
            <a:ext cx="213360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Крыжевич Леонид</a:t>
            </a:r>
            <a:r>
              <a:rPr lang="ru-RU" sz="2000" b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– к.т.н., доцент кафедры мат. анализа и прикладной математики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90800" y="152400"/>
            <a:ext cx="640080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Программный комплекс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ARXIMEDUS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5745" t="24964" r="22128" b="13759"/>
          <a:stretch>
            <a:fillRect/>
          </a:stretch>
        </p:blipFill>
        <p:spPr bwMode="auto">
          <a:xfrm>
            <a:off x="3124200" y="1524000"/>
            <a:ext cx="5334000" cy="402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3" descr="кгу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486400" cy="1905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0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Создание программного продукта для выявления скрытых болезней сердца</a:t>
            </a:r>
            <a:r>
              <a:rPr lang="ru-RU" b="1" kern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ru-RU" b="1" kern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5486400"/>
            <a:ext cx="2514600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smtClean="0">
                <a:cs typeface="Arial" pitchFamily="34" charset="0"/>
              </a:rPr>
              <a:t> </a:t>
            </a: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Семина Анастасия 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- студентка 4 курса </a:t>
            </a:r>
            <a:r>
              <a:rPr lang="ru-RU" sz="2000" dirty="0" err="1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бизнес-информатики</a:t>
            </a:r>
            <a:endParaRPr lang="ru-RU" sz="2000" dirty="0" smtClean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819400" y="2362200"/>
            <a:ext cx="5943600" cy="4224752"/>
            <a:chOff x="4572000" y="1500174"/>
            <a:chExt cx="4214842" cy="491786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572000" y="1500174"/>
              <a:ext cx="4214842" cy="465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Характеристика ЭКГ человека, больного </a:t>
              </a:r>
              <a:r>
                <a:rPr lang="ru-RU" sz="2000" kern="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ИБС</a:t>
              </a:r>
              <a:endParaRPr lang="ru-RU" sz="20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760723" y="3292871"/>
              <a:ext cx="3972082" cy="465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572314"/>
                  </a:solidFill>
                  <a:latin typeface="Times New Roman" pitchFamily="18" charset="0"/>
                  <a:cs typeface="Times New Roman" pitchFamily="18" charset="0"/>
                </a:rPr>
                <a:t>Как будет выглядеть после обработки на экране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9200" y="2209785"/>
              <a:ext cx="3429024" cy="975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184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5112364" y="3895110"/>
              <a:ext cx="3404295" cy="2522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http://cs622227.vk.me/v622227476/39dc6/BN89etjV-H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24" y="2057401"/>
            <a:ext cx="2397175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" y="5486400"/>
            <a:ext cx="2590800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smtClean="0">
                <a:cs typeface="Arial" pitchFamily="34" charset="0"/>
              </a:rPr>
              <a:t> </a:t>
            </a: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Силакова Анастасия 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- студентка 4 курса бизнес- информатики</a:t>
            </a:r>
          </a:p>
        </p:txBody>
      </p:sp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971800" y="228600"/>
            <a:ext cx="5943600" cy="1752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Разработка системы ночного управления автомобилем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24200" y="4724400"/>
            <a:ext cx="571500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 ночного управления автомобилем позволит водителю управлять автомобилем в условиях непогоды, в ночное время суток. Также система будет с помощью двух инфракрасных датчиков вычислять расположение и расстояние до предметов.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www.audi.md/etc/medialib/ngw/product/a7/a7_sportback/my_2011.Par.0158.Image.jpg/704x396_nv_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133600"/>
            <a:ext cx="5257800" cy="2428875"/>
          </a:xfrm>
          <a:prstGeom prst="rect">
            <a:avLst/>
          </a:prstGeom>
          <a:noFill/>
        </p:spPr>
      </p:pic>
      <p:pic>
        <p:nvPicPr>
          <p:cNvPr id="10" name="Picture 2" descr="C:\Users\NS\Desktop\IMG_95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362200"/>
            <a:ext cx="244636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u_-M20K10k.jpg"/>
          <p:cNvPicPr>
            <a:picLocks noChangeAspect="1"/>
          </p:cNvPicPr>
          <p:nvPr/>
        </p:nvPicPr>
        <p:blipFill>
          <a:blip r:embed="rId2"/>
          <a:srcRect l="47020" t="2357" r="17219" b="17867"/>
          <a:stretch>
            <a:fillRect/>
          </a:stretch>
        </p:blipFill>
        <p:spPr>
          <a:xfrm>
            <a:off x="533400" y="1981200"/>
            <a:ext cx="2286000" cy="339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152400"/>
            <a:ext cx="5486400" cy="1905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0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Невидимая сигнализация</a:t>
            </a:r>
            <a:r>
              <a:rPr lang="ru-RU" b="1" kern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ru-RU" b="1" kern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5105400"/>
            <a:ext cx="28194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smtClean="0">
                <a:cs typeface="Arial" pitchFamily="34" charset="0"/>
              </a:rPr>
              <a:t> </a:t>
            </a: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Олимпиева Наталья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студентка 4 курса, «Прикладная математика и информатика»</a:t>
            </a:r>
            <a:endParaRPr lang="ru-RU" sz="2000" dirty="0" smtClean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00400" y="5638800"/>
            <a:ext cx="579120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Создает невидимую охрану периметра, </a:t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которую нельзя взломать, обмануть или подменить</a:t>
            </a:r>
            <a:endParaRPr lang="ru-RU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2" descr="http://pics.mobilluck.com.ua/photo/spy_toys/wildplanet/Wild_Planet_Lazernay_signalizaciy__70278__38353_61466.jpg"/>
          <p:cNvPicPr>
            <a:picLocks noChangeAspect="1" noChangeArrowheads="1"/>
          </p:cNvPicPr>
          <p:nvPr/>
        </p:nvPicPr>
        <p:blipFill>
          <a:blip r:embed="rId4"/>
          <a:srcRect t="5584" b="14381"/>
          <a:stretch>
            <a:fillRect/>
          </a:stretch>
        </p:blipFill>
        <p:spPr bwMode="auto">
          <a:xfrm>
            <a:off x="3200400" y="2209800"/>
            <a:ext cx="5476876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486400" cy="1905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0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Мобильное приложение «</a:t>
            </a:r>
            <a:r>
              <a:rPr lang="en-US" sz="40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3D- </a:t>
            </a:r>
            <a:r>
              <a:rPr lang="ru-RU" sz="40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сканер»</a:t>
            </a:r>
            <a:r>
              <a:rPr lang="ru-RU" b="1" kern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ru-RU" b="1" kern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5029200"/>
            <a:ext cx="25146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smtClean="0">
                <a:cs typeface="Arial" pitchFamily="34" charset="0"/>
              </a:rPr>
              <a:t> </a:t>
            </a: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Ковтун Дмитрий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- студент 4 курса, Прикладная математика и информатика</a:t>
            </a:r>
          </a:p>
        </p:txBody>
      </p:sp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www.3dindustry.ru/uploads/article/0bf2ce90e1b2faf18ac24ba8706524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133600"/>
            <a:ext cx="5486400" cy="3081529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048000" y="5486400"/>
            <a:ext cx="571500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C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фотокамеры создает 3-х мерную модель объекта в памяти телефона или планшета, которую можно будет распечатать на 3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-принтере.</a:t>
            </a:r>
            <a:endParaRPr lang="ru-RU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170" name="Picture 2" descr="http://cs625120.vk.me/v625120053/5e8ef/wFGa7XQy9ds.jpg"/>
          <p:cNvPicPr>
            <a:picLocks noChangeAspect="1" noChangeArrowheads="1"/>
          </p:cNvPicPr>
          <p:nvPr/>
        </p:nvPicPr>
        <p:blipFill>
          <a:blip r:embed="rId4"/>
          <a:srcRect r="-16667" b="37770"/>
          <a:stretch>
            <a:fillRect/>
          </a:stretch>
        </p:blipFill>
        <p:spPr bwMode="auto">
          <a:xfrm>
            <a:off x="457200" y="1981200"/>
            <a:ext cx="21336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486400" cy="2286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Разработка технологии восстановления поврежденных краев изображения</a:t>
            </a:r>
            <a:r>
              <a:rPr lang="ru-RU" b="1" kern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ru-RU" b="1" kern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2400" y="4919008"/>
            <a:ext cx="251460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smtClean="0">
                <a:cs typeface="Arial" pitchFamily="34" charset="0"/>
              </a:rPr>
              <a:t> </a:t>
            </a: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Котельников Дмитрий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- студент 4 курса, Прикладная математика и информатика</a:t>
            </a:r>
          </a:p>
        </p:txBody>
      </p:sp>
      <p:pic>
        <p:nvPicPr>
          <p:cNvPr id="14" name="Рисунок 4" descr="Результа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590800"/>
            <a:ext cx="2422830" cy="304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 вправо с вырезом 14"/>
          <p:cNvSpPr/>
          <p:nvPr/>
        </p:nvSpPr>
        <p:spPr>
          <a:xfrm>
            <a:off x="5562600" y="4191000"/>
            <a:ext cx="609600" cy="381000"/>
          </a:xfrm>
          <a:prstGeom prst="notch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3" descr="Исходно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590800"/>
            <a:ext cx="2419970" cy="3042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ZYY5aFGkDuA.jpg"/>
          <p:cNvPicPr>
            <a:picLocks noChangeAspect="1"/>
          </p:cNvPicPr>
          <p:nvPr/>
        </p:nvPicPr>
        <p:blipFill>
          <a:blip r:embed="rId5"/>
          <a:srcRect t="16337" r="10000" b="-356"/>
          <a:stretch>
            <a:fillRect/>
          </a:stretch>
        </p:blipFill>
        <p:spPr>
          <a:xfrm>
            <a:off x="304800" y="2057400"/>
            <a:ext cx="211455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048000" y="5715000"/>
            <a:ext cx="571500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Методика восстанавливает поврежденные края изображений и продлевает их за пределы экрана, увеличивая площадь снимка в 2 раза.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Используется для сжатия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</a:rPr>
              <a:t>видеопотоков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 данных</a:t>
            </a:r>
            <a:endParaRPr lang="ru-RU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2400" y="4919008"/>
            <a:ext cx="25146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smtClean="0">
                <a:cs typeface="Arial" pitchFamily="34" charset="0"/>
              </a:rPr>
              <a:t> </a:t>
            </a:r>
            <a:r>
              <a:rPr lang="ru-RU" sz="2000" b="1" u="sng" dirty="0" err="1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Кошкалда</a:t>
            </a: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 Евгений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- студент 4 курса, Прикладная математика и информатика</a:t>
            </a:r>
          </a:p>
        </p:txBody>
      </p:sp>
      <p:pic>
        <p:nvPicPr>
          <p:cNvPr id="5" name="Рисунок 4" descr="x_17aaeafe.jpg"/>
          <p:cNvPicPr>
            <a:picLocks noChangeAspect="1"/>
          </p:cNvPicPr>
          <p:nvPr/>
        </p:nvPicPr>
        <p:blipFill>
          <a:blip r:embed="rId3"/>
          <a:srcRect l="18835" r="31952"/>
          <a:stretch>
            <a:fillRect/>
          </a:stretch>
        </p:blipFill>
        <p:spPr>
          <a:xfrm>
            <a:off x="304800" y="2133600"/>
            <a:ext cx="2057400" cy="276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71800" y="228600"/>
            <a:ext cx="5486400" cy="1905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600" b="1" i="0" u="none" strike="noStrike" kern="1200" cap="all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4000" b="0" i="0" u="none" strike="noStrike" kern="1200" cap="none" spc="0" normalizeH="0" baseline="0" noProof="0" dirty="0" smtClean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Гладкое масштабирование изображений</a:t>
            </a:r>
            <a:br>
              <a:rPr kumimoji="0" lang="ru-RU" sz="4000" b="0" i="0" u="none" strike="noStrike" kern="1200" cap="none" spc="0" normalizeH="0" baseline="0" noProof="0" dirty="0" smtClean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40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429000" y="2286000"/>
            <a:ext cx="4191000" cy="3276600"/>
            <a:chOff x="3176582" y="2190744"/>
            <a:chExt cx="4038595" cy="3296839"/>
          </a:xfrm>
        </p:grpSpPr>
        <p:pic>
          <p:nvPicPr>
            <p:cNvPr id="8" name="Picture 1" descr="F:\конференция\Нанотех 2013\нано_w2.bmp"/>
            <p:cNvPicPr>
              <a:picLocks noChangeAspect="1" noChangeArrowheads="1"/>
            </p:cNvPicPr>
            <p:nvPr/>
          </p:nvPicPr>
          <p:blipFill>
            <a:blip r:embed="rId4"/>
            <a:srcRect r="76425" b="75632"/>
            <a:stretch>
              <a:fillRect/>
            </a:stretch>
          </p:blipFill>
          <p:spPr bwMode="auto">
            <a:xfrm>
              <a:off x="3176582" y="2190744"/>
              <a:ext cx="642942" cy="500066"/>
            </a:xfrm>
            <a:prstGeom prst="rect">
              <a:avLst/>
            </a:prstGeom>
            <a:noFill/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3819524" y="2690810"/>
              <a:ext cx="3357586" cy="27860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16200000" flipH="1">
              <a:off x="2140731" y="3655223"/>
              <a:ext cx="2857520" cy="785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3748086" y="2190744"/>
              <a:ext cx="3429024" cy="8572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Скругленный прямоугольник 13"/>
            <p:cNvSpPr/>
            <p:nvPr/>
          </p:nvSpPr>
          <p:spPr>
            <a:xfrm>
              <a:off x="3176582" y="2190744"/>
              <a:ext cx="642942" cy="50006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2" descr="F:\конференция\Нанотех 2013\нано.bm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2400" y="3048000"/>
              <a:ext cx="3252777" cy="2439583"/>
            </a:xfrm>
            <a:prstGeom prst="rect">
              <a:avLst/>
            </a:prstGeom>
            <a:noFill/>
          </p:spPr>
        </p:pic>
      </p:grpSp>
      <p:sp>
        <p:nvSpPr>
          <p:cNvPr id="16" name="Заголовок 1"/>
          <p:cNvSpPr txBox="1">
            <a:spLocks/>
          </p:cNvSpPr>
          <p:nvPr/>
        </p:nvSpPr>
        <p:spPr>
          <a:xfrm>
            <a:off x="3124200" y="5638800"/>
            <a:ext cx="510540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</a:rPr>
              <a:t>Приложение создает гладкие увеличенные изображения без артефактов и может использоваться для хранения фильмов с разным качеством в одном файле</a:t>
            </a:r>
            <a:endParaRPr lang="ru-RU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52400" y="5029200"/>
            <a:ext cx="24384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</a:rPr>
              <a:t>Тодоровская Яна</a:t>
            </a:r>
            <a:r>
              <a:rPr lang="ru-RU" sz="2000" b="1" dirty="0" smtClean="0">
                <a:latin typeface="Times New Roman" pitchFamily="18" charset="0"/>
              </a:rPr>
              <a:t>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студентка 4 курса, «Прикладная математика и информатика»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6248400" cy="1447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Очки,  позволяющие видеть вены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24200" y="5257800"/>
            <a:ext cx="5638800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0"/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Позволяет увидеть вены в инфракрасных очках и подсвечивать их во время операций</a:t>
            </a:r>
          </a:p>
        </p:txBody>
      </p:sp>
      <p:pic>
        <p:nvPicPr>
          <p:cNvPr id="20" name="Picture 2" descr="http://botinok.co.il/sites/default/files/images/74ddaa949b7309cc69c351354ba2fdac_VeinView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1354" y="2895600"/>
            <a:ext cx="3952646" cy="2215609"/>
          </a:xfrm>
          <a:prstGeom prst="rect">
            <a:avLst/>
          </a:prstGeom>
          <a:noFill/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29" t="5479"/>
          <a:stretch>
            <a:fillRect/>
          </a:stretch>
        </p:blipFill>
        <p:spPr bwMode="auto">
          <a:xfrm>
            <a:off x="2552166" y="1815922"/>
            <a:ext cx="37433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http://cs621828.vk.me/v621828181/14e32/JOpNB0q8W8U.jpg"/>
          <p:cNvPicPr>
            <a:picLocks noChangeAspect="1" noChangeArrowheads="1"/>
          </p:cNvPicPr>
          <p:nvPr/>
        </p:nvPicPr>
        <p:blipFill>
          <a:blip r:embed="rId5" cstate="print"/>
          <a:srcRect l="9506" r="19196"/>
          <a:stretch>
            <a:fillRect/>
          </a:stretch>
        </p:blipFill>
        <p:spPr bwMode="auto">
          <a:xfrm>
            <a:off x="152400" y="2172234"/>
            <a:ext cx="2286000" cy="2116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гу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1143000" cy="163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3048000" y="304800"/>
            <a:ext cx="5791200" cy="5671354"/>
            <a:chOff x="1814996" y="-1588319"/>
            <a:chExt cx="6952947" cy="624416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814996" y="-1588319"/>
              <a:ext cx="6952947" cy="166042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3600" b="1" cap="all" dirty="0" smtClean="0">
                  <a:ln w="0"/>
                  <a:latin typeface="Times New Roman" pitchFamily="18" charset="0"/>
                  <a:ea typeface="+mj-ea"/>
                  <a:cs typeface="Times New Roman" pitchFamily="18" charset="0"/>
                </a:rPr>
                <a:t>«</a:t>
              </a:r>
              <a:r>
                <a:rPr lang="en-US" sz="3600" b="1" cap="all" dirty="0" smtClean="0">
                  <a:ln w="0"/>
                  <a:latin typeface="Times New Roman" pitchFamily="18" charset="0"/>
                  <a:ea typeface="+mj-ea"/>
                  <a:cs typeface="Times New Roman" pitchFamily="18" charset="0"/>
                </a:rPr>
                <a:t>Dual </a:t>
              </a:r>
              <a:r>
                <a:rPr lang="en-US" sz="3600" b="1" cap="all" dirty="0" smtClean="0">
                  <a:ln w="0"/>
                  <a:effectLst/>
                  <a:latin typeface="Times New Roman" pitchFamily="18" charset="0"/>
                  <a:ea typeface="+mj-ea"/>
                  <a:cs typeface="Times New Roman" pitchFamily="18" charset="0"/>
                </a:rPr>
                <a:t>Vision</a:t>
              </a:r>
              <a:r>
                <a:rPr lang="ru-RU" sz="3600" b="1" cap="all" dirty="0" smtClean="0">
                  <a:ln w="0"/>
                  <a:effectLst/>
                  <a:latin typeface="Times New Roman" pitchFamily="18" charset="0"/>
                  <a:ea typeface="+mj-ea"/>
                  <a:cs typeface="Times New Roman" pitchFamily="18" charset="0"/>
                </a:rPr>
                <a:t>»</a:t>
              </a:r>
              <a:r>
                <a:rPr lang="en-US" sz="3600" b="1" cap="all" dirty="0" smtClean="0">
                  <a:ln w="0"/>
                  <a:effectLst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ru-RU" sz="2800" cap="all" dirty="0" smtClean="0">
                  <a:ln w="0"/>
                  <a:effectLst/>
                  <a:latin typeface="Times New Roman" pitchFamily="18" charset="0"/>
                  <a:ea typeface="+mj-ea"/>
                  <a:cs typeface="Times New Roman" pitchFamily="18" charset="0"/>
                </a:rPr>
                <a:t>– </a:t>
              </a:r>
              <a:r>
                <a:rPr lang="ru-RU" sz="2800" dirty="0" smtClean="0">
                  <a:ln w="0"/>
                  <a:effectLst/>
                  <a:latin typeface="Times New Roman" pitchFamily="18" charset="0"/>
                  <a:ea typeface="+mj-ea"/>
                  <a:cs typeface="Times New Roman" pitchFamily="18" charset="0"/>
                </a:rPr>
                <a:t>программа, позволяющая смотреть два разных канала на одном </a:t>
              </a:r>
              <a:r>
                <a:rPr lang="en-US" sz="2800" dirty="0" smtClean="0">
                  <a:ln w="0"/>
                  <a:effectLst/>
                  <a:latin typeface="Times New Roman" pitchFamily="18" charset="0"/>
                  <a:ea typeface="+mj-ea"/>
                  <a:cs typeface="Times New Roman" pitchFamily="18" charset="0"/>
                </a:rPr>
                <a:t>3D TV</a:t>
              </a:r>
              <a:endParaRPr lang="ru-RU" sz="2800" dirty="0" smtClean="0">
                <a:ln w="0"/>
                <a:effectLst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7" name="Picture 6" descr="D:\КГУ\Основы теории информации\Очки для TV\продукт 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14996" y="250681"/>
              <a:ext cx="6928106" cy="4405168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304800" y="4919008"/>
            <a:ext cx="243840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b="1" u="sng" dirty="0" err="1" smtClean="0">
                <a:latin typeface="Times New Roman" pitchFamily="18" charset="0"/>
              </a:rPr>
              <a:t>Багаиоко</a:t>
            </a:r>
            <a:r>
              <a:rPr lang="ru-RU" sz="2000" b="1" u="sng" dirty="0" smtClean="0">
                <a:latin typeface="Times New Roman" pitchFamily="18" charset="0"/>
              </a:rPr>
              <a:t> Суайбу </a:t>
            </a:r>
            <a:r>
              <a:rPr lang="ru-RU" sz="2000" b="1" dirty="0" smtClean="0">
                <a:latin typeface="Times New Roman" pitchFamily="18" charset="0"/>
              </a:rPr>
              <a:t>–</a:t>
            </a:r>
            <a:r>
              <a:rPr lang="ru-RU" sz="2000" kern="10" dirty="0" smtClean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студент 4 курса, направление: «Прикладная математика и информатика»</a:t>
            </a:r>
          </a:p>
        </p:txBody>
      </p:sp>
      <p:pic>
        <p:nvPicPr>
          <p:cNvPr id="10" name="Picture 2" descr="http://cs617324.vk.me/v617324033/20260/exB1QOJfcCY.jpg"/>
          <p:cNvPicPr>
            <a:picLocks noChangeAspect="1" noChangeArrowheads="1"/>
          </p:cNvPicPr>
          <p:nvPr/>
        </p:nvPicPr>
        <p:blipFill>
          <a:blip r:embed="rId4" cstate="print"/>
          <a:srcRect b="8546"/>
          <a:stretch>
            <a:fillRect/>
          </a:stretch>
        </p:blipFill>
        <p:spPr bwMode="auto">
          <a:xfrm>
            <a:off x="381000" y="1752600"/>
            <a:ext cx="2262352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6400800" cy="12192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Скрытие информации </a:t>
            </a:r>
            <a:r>
              <a:rPr lang="en-US" sz="3600" dirty="0" err="1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Mysterium</a:t>
            </a:r>
            <a:endParaRPr lang="ru-RU" sz="3600" dirty="0" smtClean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419600"/>
            <a:ext cx="2514600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" algn="ctr"/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Прохоров Дмитрий</a:t>
            </a:r>
          </a:p>
          <a:p>
            <a:pPr marL="45720"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студент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курса «Математическое обеспечение и администрирование информационных систем» </a:t>
            </a:r>
          </a:p>
        </p:txBody>
      </p:sp>
      <p:pic>
        <p:nvPicPr>
          <p:cNvPr id="5" name="Picture 2" descr="https://pp.vk.me/c11057/u60286331/-6/z_84956946.jpg"/>
          <p:cNvPicPr>
            <a:picLocks noChangeAspect="1" noChangeArrowheads="1"/>
          </p:cNvPicPr>
          <p:nvPr/>
        </p:nvPicPr>
        <p:blipFill>
          <a:blip r:embed="rId3" cstate="print"/>
          <a:srcRect b="36849"/>
          <a:stretch>
            <a:fillRect/>
          </a:stretch>
        </p:blipFill>
        <p:spPr bwMode="auto">
          <a:xfrm>
            <a:off x="381000" y="2133600"/>
            <a:ext cx="2026920" cy="225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Portable TrueCrypt 7.0 RUS - защищаем информацию &quot; 1Portable.Ru-Портированные программы , лучшее для Photo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5995" y="3886216"/>
            <a:ext cx="188467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1600200"/>
            <a:ext cx="29920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43200" y="5715000"/>
            <a:ext cx="6096000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Скрытие информации в </a:t>
            </a:r>
            <a:r>
              <a:rPr lang="ru-RU" sz="2000" dirty="0" err="1" smtClean="0"/>
              <a:t>мультимедийных</a:t>
            </a:r>
            <a:r>
              <a:rPr lang="ru-RU" sz="2000" dirty="0" smtClean="0"/>
              <a:t> носителях позволяет хранить служебные данные внутри самого файла , не увеличивая его объем.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22891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6400800" cy="12192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err="1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Мультимедийный</a:t>
            </a:r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парковочный ассистент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419600"/>
            <a:ext cx="2438400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" algn="ctr"/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Архипова Валерия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студентка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курса «Математическое обеспечение и администрирование информационных систем» </a:t>
            </a:r>
          </a:p>
        </p:txBody>
      </p:sp>
      <p:pic>
        <p:nvPicPr>
          <p:cNvPr id="5" name="Picture 2" descr="F:\магистратура диссертация\Рисунок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7508" y="1785926"/>
            <a:ext cx="2800135" cy="17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autocarnews.ru/wp-content/uploads/2011/11/%D0%BF%D0%B0%D1%80%D0%BA%D1%82%D1%80%D0%BE%D0%BD%D0%B8%D0%BA1-300x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048000"/>
            <a:ext cx="2928958" cy="183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743200" y="4953000"/>
            <a:ext cx="6019800" cy="1066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Позволяет на дисплее выводит одновременно различные виды препятствий спереди и сзади от автомобиля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8069" t="12643" r="32219" b="58371"/>
          <a:stretch/>
        </p:blipFill>
        <p:spPr>
          <a:xfrm>
            <a:off x="381000" y="1981200"/>
            <a:ext cx="1905000" cy="240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5029200"/>
            <a:ext cx="24384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b="1" u="sng" dirty="0" smtClean="0">
                <a:latin typeface="Times New Roman" pitchFamily="18" charset="0"/>
              </a:rPr>
              <a:t>Будаев Артем </a:t>
            </a:r>
            <a:r>
              <a:rPr lang="ru-RU" sz="2000" b="1" dirty="0" smtClean="0">
                <a:latin typeface="Times New Roman" pitchFamily="18" charset="0"/>
              </a:rPr>
              <a:t>– </a:t>
            </a:r>
            <a:r>
              <a:rPr lang="ru-RU" sz="2000" dirty="0" smtClean="0">
                <a:latin typeface="Times New Roman" pitchFamily="18" charset="0"/>
              </a:rPr>
              <a:t>студент 4 курса, направление: «Электроника и </a:t>
            </a:r>
            <a:r>
              <a:rPr lang="ru-RU" sz="2000" dirty="0" err="1" smtClean="0">
                <a:latin typeface="Times New Roman" pitchFamily="18" charset="0"/>
              </a:rPr>
              <a:t>наноэлектроника</a:t>
            </a:r>
            <a:r>
              <a:rPr lang="ru-RU" sz="2000" dirty="0" smtClean="0">
                <a:latin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5" name="Содержимое 3" descr="кгу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1143000" cy="163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2372476" cy="32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6248400" cy="1447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Очки, позволяющие видеть звук</a:t>
            </a:r>
          </a:p>
        </p:txBody>
      </p:sp>
      <p:pic>
        <p:nvPicPr>
          <p:cNvPr id="9" name="Рисунок 10" descr="http://img15.nnm.ru/c/3/8/4/9/01eb1e79347625f54b4f520dc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19600" y="1828800"/>
            <a:ext cx="2709333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124200" y="5715000"/>
            <a:ext cx="5638800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cap="all" dirty="0" smtClean="0">
                <a:ln w="0"/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Visual Sound</a:t>
            </a:r>
            <a:r>
              <a:rPr lang="ru-RU" sz="2800" cap="all" dirty="0" smtClean="0">
                <a:ln w="0"/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– </a:t>
            </a:r>
            <a:r>
              <a:rPr lang="ru-RU" sz="2800" dirty="0" smtClean="0">
                <a:ln w="0"/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очки, позволяющие видеть звук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581400" y="3352800"/>
            <a:ext cx="3048000" cy="440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cap="all" dirty="0" smtClean="0">
                <a:ln w="0"/>
                <a:latin typeface="Times New Roman" pitchFamily="18" charset="0"/>
                <a:ea typeface="+mj-ea"/>
                <a:cs typeface="Times New Roman" pitchFamily="18" charset="0"/>
              </a:rPr>
              <a:t>Звуковое зрение</a:t>
            </a:r>
            <a:endParaRPr lang="ru-RU" sz="2200" b="1" cap="all" dirty="0">
              <a:ln w="0"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 descr="http://speteq.com/media/speech-text2-632x3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572000"/>
            <a:ext cx="1866843" cy="1033853"/>
          </a:xfrm>
          <a:prstGeom prst="rect">
            <a:avLst/>
          </a:prstGeom>
          <a:noFill/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33800" y="5029200"/>
            <a:ext cx="2278737" cy="396402"/>
          </a:xfrm>
          <a:prstGeom prst="rect">
            <a:avLst/>
          </a:prstGeom>
        </p:spPr>
        <p:txBody>
          <a:bodyPr vert="horz" lIns="91426" tIns="45713" rIns="91426" bIns="45713" rtlCol="0" anchor="ctr"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259" fontAlgn="auto">
              <a:spcAft>
                <a:spcPts val="0"/>
              </a:spcAft>
              <a:defRPr/>
            </a:pPr>
            <a:r>
              <a:rPr lang="ru-RU" sz="2400" b="1" cap="all" dirty="0" smtClean="0">
                <a:ln w="0"/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Анализ речи</a:t>
            </a:r>
            <a:endParaRPr lang="ru-RU" sz="2400" b="1" cap="all" dirty="0">
              <a:ln w="0"/>
              <a:effectLst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733800"/>
            <a:ext cx="4960713" cy="115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6858000" cy="1447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Аутентификация пользователя по его компьютерному почерку</a:t>
            </a:r>
          </a:p>
        </p:txBody>
      </p:sp>
      <p:pic>
        <p:nvPicPr>
          <p:cNvPr id="5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672"/>
            <a:ext cx="1295400" cy="173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pp.vk.me/c625125/v625125798/17b75/DJ_UPAKS2Lo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7352" r="16710" b="37964"/>
          <a:stretch>
            <a:fillRect/>
          </a:stretch>
        </p:blipFill>
        <p:spPr bwMode="auto">
          <a:xfrm>
            <a:off x="228600" y="1981200"/>
            <a:ext cx="1752600" cy="2438400"/>
          </a:xfrm>
          <a:prstGeom prst="rect">
            <a:avLst/>
          </a:prstGeom>
          <a:noFill/>
        </p:spPr>
      </p:pic>
      <p:pic>
        <p:nvPicPr>
          <p:cNvPr id="7" name="Picture 2" descr="&amp;Ncy;&amp;ocy;&amp;vcy;&amp;ocy;&amp;scy;&amp;tcy;&amp;softcy; &amp;ncy;&amp;acy; Newsland: &amp;Ucy; &amp;kcy;&amp;acy;&amp;zhcy;&amp;dcy;&amp;ocy;&amp;gcy;&amp;ocy; &amp;chcy;&amp;iecy;&amp;lcy;&amp;ocy;&amp;vcy;&amp;iecy;&amp;kcy;&amp;acy; &amp;iecy;&amp;scy;&amp;tcy;&amp;softcy;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904409"/>
            <a:ext cx="3142269" cy="236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.auditsecurity.ru/u/25/6db263d897abf8374e8fbd4043d126/-/full-pictur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981200"/>
            <a:ext cx="3124200" cy="237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2400" y="4495800"/>
            <a:ext cx="1981200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Сапрыкин Денис</a:t>
            </a:r>
            <a:endParaRPr lang="ru-RU" sz="2000" b="1" u="sng" kern="10" dirty="0" smtClean="0">
              <a:ln w="0"/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студент 4 курса, 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направление: 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«Прикладная математика и информатика»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67000" y="4648200"/>
            <a:ext cx="60960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Анализ клавиатурного почерка и его аутентификация позволят защитить информацию, хранимую на компьютере.</a:t>
            </a:r>
          </a:p>
          <a:p>
            <a:pPr>
              <a:spcBef>
                <a:spcPts val="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1295400" cy="184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 descr="C:\Users\Пользователь\Downloads\Фото для презентации.jpg"/>
          <p:cNvPicPr>
            <a:picLocks noChangeAspect="1" noChangeArrowheads="1"/>
          </p:cNvPicPr>
          <p:nvPr/>
        </p:nvPicPr>
        <p:blipFill>
          <a:blip r:embed="rId3" cstate="print"/>
          <a:srcRect l="9148" r="5468"/>
          <a:stretch>
            <a:fillRect/>
          </a:stretch>
        </p:blipFill>
        <p:spPr bwMode="auto">
          <a:xfrm>
            <a:off x="152400" y="2133598"/>
            <a:ext cx="2286000" cy="293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67000" y="304800"/>
            <a:ext cx="6172200" cy="18056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Программный комплекс</a:t>
            </a:r>
          </a:p>
          <a:p>
            <a:pPr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«Мобильный компьютерный класс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Graffitee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Пользователь\Desktop\Бизнес-план\mc-screens\TБTЖ¦¦¦-¦-TА¦¬¦¬¦Ж ¦¬TА¦-¦-¦¦¦+¦¦¦-¦¬TП ¦¬¦-¦-TПTВ¦¬TП ¦+¦¬TП ¦¬TА¦¦¦¬¦-¦+¦-¦-¦-TВ¦¦¦¬T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8293" y="2286000"/>
            <a:ext cx="6247108" cy="35814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6200" y="5105400"/>
            <a:ext cx="25146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Чичканов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Владимир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магистрант юридического факультета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876800"/>
            <a:ext cx="3077936" cy="1828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6553200" cy="19812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000" dirty="0" err="1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Мультимедийный</a:t>
            </a:r>
            <a:r>
              <a:rPr lang="ru-RU" sz="40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электронный образовательный ресурс</a:t>
            </a:r>
            <a:r>
              <a:rPr lang="ru-RU" sz="4000" cap="all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600" b="1" cap="all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"</a:t>
            </a:r>
            <a:r>
              <a:rPr lang="ru-RU" sz="3600" b="1" cap="all" dirty="0" err="1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Virtual</a:t>
            </a:r>
            <a:r>
              <a:rPr lang="ru-RU" sz="3600" b="1" cap="all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600" b="1" cap="all" dirty="0" err="1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London</a:t>
            </a:r>
            <a:r>
              <a:rPr lang="ru-RU" sz="3600" b="1" cap="all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600" b="1" cap="all" dirty="0" err="1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Tour</a:t>
            </a:r>
            <a:r>
              <a:rPr lang="ru-RU" sz="3600" b="1" cap="all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"</a:t>
            </a:r>
            <a:r>
              <a:rPr lang="ru-RU" b="1" cap="all" dirty="0" smtClean="0">
                <a:ln w="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all" dirty="0" smtClean="0">
                <a:ln w="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 descr="кг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1295400" cy="170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448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46323"/>
            <a:ext cx="2057400" cy="258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495800"/>
            <a:ext cx="2133600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Башук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Юлия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магистрант, начальник научно-образовательного центра фонда «НАУКОМ»</a:t>
            </a:r>
          </a:p>
        </p:txBody>
      </p:sp>
      <p:pic>
        <p:nvPicPr>
          <p:cNvPr id="8" name="Picture 2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2667000"/>
            <a:ext cx="3255264" cy="1828800"/>
          </a:xfrm>
          <a:prstGeom prst="rect">
            <a:avLst/>
          </a:prstGeom>
          <a:noFill/>
        </p:spPr>
      </p:pic>
      <p:pic>
        <p:nvPicPr>
          <p:cNvPr id="9" name="Picture 3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2667000"/>
            <a:ext cx="3522133" cy="1828800"/>
          </a:xfrm>
          <a:prstGeom prst="rect">
            <a:avLst/>
          </a:prstGeom>
          <a:noFill/>
        </p:spPr>
      </p:pic>
      <p:pic>
        <p:nvPicPr>
          <p:cNvPr id="10" name="Picture 5" descr="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799" y="4876800"/>
            <a:ext cx="3643337" cy="1847985"/>
          </a:xfrm>
          <a:prstGeom prst="rect">
            <a:avLst/>
          </a:prstGeom>
          <a:noFill/>
        </p:spPr>
      </p:pic>
      <p:pic>
        <p:nvPicPr>
          <p:cNvPr id="6" name="Picture 24" descr="D:\Dropbox\Соколова диплом\Бакалавриат\logo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657600"/>
            <a:ext cx="2340768" cy="2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5257800" cy="13255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cap="all" dirty="0" smtClean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0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Консультационно-правовой</a:t>
            </a:r>
            <a:r>
              <a:rPr lang="ru-RU" sz="4000" cap="all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40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терминал</a:t>
            </a: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335776" cy="1904999"/>
          </a:xfrm>
          <a:prstGeom prst="rect">
            <a:avLst/>
          </a:prstGeom>
        </p:spPr>
      </p:pic>
      <p:pic>
        <p:nvPicPr>
          <p:cNvPr id="5" name="Picture 3" descr="C:\Users\User\Downloads\fswNjaNU-D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76" y="2133600"/>
            <a:ext cx="2176046" cy="281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6200" y="5105400"/>
            <a:ext cx="2286000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u="sng" dirty="0" err="1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Башук</a:t>
            </a: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 Алексей</a:t>
            </a: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– магистрант юридического факультета </a:t>
            </a:r>
          </a:p>
        </p:txBody>
      </p:sp>
      <p:pic>
        <p:nvPicPr>
          <p:cNvPr id="7" name="Picture 2" descr="C:\Users\User\Downloads\2647ae2f2d2f2b3d41d7227ae04d4bf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219200"/>
            <a:ext cx="3643313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2590800" y="4038601"/>
            <a:ext cx="6172200" cy="2743200"/>
            <a:chOff x="0" y="461832"/>
            <a:chExt cx="9144000" cy="6427764"/>
          </a:xfrm>
        </p:grpSpPr>
        <p:sp>
          <p:nvSpPr>
            <p:cNvPr id="9" name="Прямоугольник 12"/>
            <p:cNvSpPr>
              <a:spLocks noChangeArrowheads="1"/>
            </p:cNvSpPr>
            <p:nvPr/>
          </p:nvSpPr>
          <p:spPr bwMode="auto">
            <a:xfrm>
              <a:off x="0" y="461832"/>
              <a:ext cx="9144000" cy="100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400" dirty="0" smtClean="0">
                  <a:latin typeface="Times New Roman" pitchFamily="18" charset="0"/>
                  <a:cs typeface="Times New Roman" pitchFamily="18" charset="0"/>
                </a:rPr>
                <a:t>выдает</a:t>
              </a:r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709333" y="4553766"/>
              <a:ext cx="3214687" cy="2335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3200" dirty="0"/>
                <a:t>   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Инструкции</a:t>
              </a:r>
              <a:r>
                <a:rPr lang="ru-RU" sz="3200" dirty="0"/>
                <a:t> 		</a:t>
              </a:r>
            </a:p>
          </p:txBody>
        </p:sp>
        <p:pic>
          <p:nvPicPr>
            <p:cNvPr id="11" name="Рисунок 14" descr="6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8F8F6"/>
                </a:clrFrom>
                <a:clrTo>
                  <a:srgbClr val="F8F8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3778" y="2570989"/>
              <a:ext cx="2332037" cy="175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7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70222" y="2736220"/>
              <a:ext cx="2428876" cy="183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5757333" y="4553766"/>
              <a:ext cx="3286124" cy="1268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Пакет</a:t>
              </a:r>
              <a:r>
                <a:rPr lang="ru-RU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бланков</a:t>
              </a:r>
            </a:p>
          </p:txBody>
        </p:sp>
        <p:sp>
          <p:nvSpPr>
            <p:cNvPr id="14" name="Стрелка вниз 13"/>
            <p:cNvSpPr/>
            <p:nvPr/>
          </p:nvSpPr>
          <p:spPr>
            <a:xfrm>
              <a:off x="6886222" y="1783683"/>
              <a:ext cx="642938" cy="6609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Стрелка вниз 14"/>
            <p:cNvSpPr/>
            <p:nvPr/>
          </p:nvSpPr>
          <p:spPr>
            <a:xfrm>
              <a:off x="4064000" y="1744830"/>
              <a:ext cx="642938" cy="6997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Picture 2" descr="C:\Users\User\Downloads\Discussio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2889" y="2901452"/>
              <a:ext cx="3048000" cy="185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225778" y="4884229"/>
              <a:ext cx="2786062" cy="867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Консультации</a:t>
              </a:r>
              <a:endParaRPr lang="ru-RU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Стрелка вниз 17"/>
            <p:cNvSpPr/>
            <p:nvPr/>
          </p:nvSpPr>
          <p:spPr>
            <a:xfrm>
              <a:off x="1467556" y="1618452"/>
              <a:ext cx="642938" cy="7916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6248400" cy="1828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«Электронный журнал оцифровки документов на бумажной основе»</a:t>
            </a:r>
          </a:p>
        </p:txBody>
      </p:sp>
      <p:pic>
        <p:nvPicPr>
          <p:cNvPr id="4" name="Содержимое 3" descr="кг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1389208" cy="1828800"/>
          </a:xfrm>
          <a:prstGeom prst="rect">
            <a:avLst/>
          </a:prstGeom>
        </p:spPr>
      </p:pic>
      <p:pic>
        <p:nvPicPr>
          <p:cNvPr id="5" name="Рисунок 4" descr="vJmCjcZTNT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438400"/>
            <a:ext cx="2128156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" y="5257800"/>
            <a:ext cx="2133600" cy="1371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Лисицин Александр – </a:t>
            </a: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аспирант 3-го курса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590800" y="2819400"/>
            <a:ext cx="5412001" cy="2162085"/>
            <a:chOff x="912701" y="3356992"/>
            <a:chExt cx="5412001" cy="2162085"/>
          </a:xfrm>
        </p:grpSpPr>
        <p:pic>
          <p:nvPicPr>
            <p:cNvPr id="10" name="Рисунок 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701" y="3356992"/>
              <a:ext cx="1800200" cy="1512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84" y="3714752"/>
              <a:ext cx="2088232" cy="1512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422" y="3573016"/>
              <a:ext cx="2520280" cy="1946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Прямоугольник 13"/>
          <p:cNvSpPr/>
          <p:nvPr/>
        </p:nvSpPr>
        <p:spPr>
          <a:xfrm>
            <a:off x="2590800" y="5105400"/>
            <a:ext cx="6324600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Программа  автоматизирует работу отдела, осуществляет централизованное распределение задания и учёт выполненных работ</a:t>
            </a:r>
            <a:endParaRPr lang="ru-RU" sz="2400" dirty="0"/>
          </a:p>
        </p:txBody>
      </p:sp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819400" cy="2014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6248400" cy="1828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n w="0"/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«Программный комплекс обработки и сжатия звука»</a:t>
            </a:r>
          </a:p>
        </p:txBody>
      </p:sp>
      <p:pic>
        <p:nvPicPr>
          <p:cNvPr id="4" name="Содержимое 3" descr="кг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28600"/>
            <a:ext cx="1389208" cy="1828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" y="5257800"/>
            <a:ext cx="2133600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Рудаков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u="sng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нтон</a:t>
            </a:r>
          </a:p>
          <a:p>
            <a:pPr marL="45720" indent="0" algn="ctr">
              <a:buNone/>
            </a:pPr>
            <a:r>
              <a:rPr lang="ru-RU" sz="20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аспирант 3-го курса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4600" y="4919008"/>
            <a:ext cx="632460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Программа основана на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wavelet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преобразовании звуковых диаграмм, что позволяет значительно сжимать звук без потери качества,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так же осуществлять его обработку.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90800"/>
            <a:ext cx="1905676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ixbt.com/digimage/microphondiy/video_sound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810000"/>
            <a:ext cx="2025650" cy="1104900"/>
          </a:xfrm>
          <a:prstGeom prst="rect">
            <a:avLst/>
          </a:prstGeom>
          <a:noFill/>
        </p:spPr>
      </p:pic>
      <p:pic>
        <p:nvPicPr>
          <p:cNvPr id="1030" name="Picture 6" descr="http://audio.rightmark.org/lukin/articles/images/aac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2133600"/>
            <a:ext cx="2044716" cy="1628776"/>
          </a:xfrm>
          <a:prstGeom prst="rect">
            <a:avLst/>
          </a:prstGeom>
          <a:noFill/>
        </p:spPr>
      </p:pic>
      <p:pic>
        <p:nvPicPr>
          <p:cNvPr id="1032" name="Picture 8" descr="http://www.ipvs.ru/images/stories/articles/protocols-data-video/sound-microphon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2133600"/>
            <a:ext cx="2400300" cy="1905000"/>
          </a:xfrm>
          <a:prstGeom prst="rect">
            <a:avLst/>
          </a:prstGeom>
          <a:noFill/>
        </p:spPr>
      </p:pic>
      <p:pic>
        <p:nvPicPr>
          <p:cNvPr id="1034" name="Picture 10" descr="http://cs623128.vk.me/v623128998/2e0/JD15jUFYQS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2133600"/>
            <a:ext cx="1943100" cy="1295400"/>
          </a:xfrm>
          <a:prstGeom prst="rect">
            <a:avLst/>
          </a:prstGeom>
          <a:noFill/>
        </p:spPr>
      </p:pic>
      <p:pic>
        <p:nvPicPr>
          <p:cNvPr id="1036" name="Picture 12" descr="http://img15.nnm.me/e/d/e/d/c/159c9a0742b1826d41c53679b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3429000"/>
            <a:ext cx="1828800" cy="1118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602</Words>
  <PresentationFormat>Экран (4:3)</PresentationFormat>
  <Paragraphs>93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Курский государственный университет</vt:lpstr>
      <vt:lpstr>Слайд 2</vt:lpstr>
      <vt:lpstr>Очки, позволяющие видеть звук</vt:lpstr>
      <vt:lpstr>Аутентификация пользователя по его компьютерному почерку</vt:lpstr>
      <vt:lpstr>Слайд 5</vt:lpstr>
      <vt:lpstr> Мультимедийный электронный образовательный ресурс "Virtual London Tour" </vt:lpstr>
      <vt:lpstr> Консультационно-правовой терминал </vt:lpstr>
      <vt:lpstr>«Электронный журнал оцифровки документов на бумажной основе»</vt:lpstr>
      <vt:lpstr>«Программный комплекс обработки и сжатия звука»</vt:lpstr>
      <vt:lpstr>Создание экспозиции электронной и вычислительной техники</vt:lpstr>
      <vt:lpstr>Магнитный интерактивный парковочный радар</vt:lpstr>
      <vt:lpstr>Технология вычисления объема тела по двум его проекциям и углу между ними</vt:lpstr>
      <vt:lpstr> Создание программного продукта для выявления скрытых болезней сердца </vt:lpstr>
      <vt:lpstr>Слайд 14</vt:lpstr>
      <vt:lpstr>  Невидимая сигнализация </vt:lpstr>
      <vt:lpstr> Мобильное приложение «3D- сканер» </vt:lpstr>
      <vt:lpstr> Разработка технологии восстановления поврежденных краев изображения </vt:lpstr>
      <vt:lpstr>Слайд 18</vt:lpstr>
      <vt:lpstr>Очки,  позволяющие видеть вены</vt:lpstr>
      <vt:lpstr>Скрытие информации Mysterium</vt:lpstr>
      <vt:lpstr>Мультимедийный  парковочный ассистент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Проекты  Курского государственного университета</dc:title>
  <dc:creator>УИР0384</dc:creator>
  <cp:lastModifiedBy>Быков</cp:lastModifiedBy>
  <cp:revision>121</cp:revision>
  <dcterms:created xsi:type="dcterms:W3CDTF">2015-06-09T07:22:14Z</dcterms:created>
  <dcterms:modified xsi:type="dcterms:W3CDTF">2015-09-11T12:51:36Z</dcterms:modified>
</cp:coreProperties>
</file>